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Inter Tight Medium"/>
      <p:regular r:id="rId39"/>
      <p:bold r:id="rId40"/>
      <p:italic r:id="rId41"/>
      <p:boldItalic r:id="rId42"/>
    </p:embeddedFont>
    <p:embeddedFont>
      <p:font typeface="Inter Tight"/>
      <p:regular r:id="rId43"/>
      <p:bold r:id="rId44"/>
      <p:italic r:id="rId45"/>
      <p:boldItalic r:id="rId46"/>
    </p:embeddedFont>
    <p:embeddedFont>
      <p:font typeface="Inter Tight SemiBold"/>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Medium-bold.fntdata"/><Relationship Id="rId42" Type="http://schemas.openxmlformats.org/officeDocument/2006/relationships/font" Target="fonts/InterTightMedium-boldItalic.fntdata"/><Relationship Id="rId41" Type="http://schemas.openxmlformats.org/officeDocument/2006/relationships/font" Target="fonts/InterTightMedium-italic.fntdata"/><Relationship Id="rId44" Type="http://schemas.openxmlformats.org/officeDocument/2006/relationships/font" Target="fonts/InterTight-bold.fntdata"/><Relationship Id="rId43" Type="http://schemas.openxmlformats.org/officeDocument/2006/relationships/font" Target="fonts/InterTight-regular.fntdata"/><Relationship Id="rId46" Type="http://schemas.openxmlformats.org/officeDocument/2006/relationships/font" Target="fonts/InterTight-boldItalic.fntdata"/><Relationship Id="rId45" Type="http://schemas.openxmlformats.org/officeDocument/2006/relationships/font" Target="fonts/InterT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TightSemiBold-bold.fntdata"/><Relationship Id="rId47" Type="http://schemas.openxmlformats.org/officeDocument/2006/relationships/font" Target="fonts/InterTightSemiBold-regular.fntdata"/><Relationship Id="rId49" Type="http://schemas.openxmlformats.org/officeDocument/2006/relationships/font" Target="fonts/InterTight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InterTightMedium-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InterTightSemi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22132fbec3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22132fbec3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22132fbec3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22132fbec3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2132fbec3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2132fbec3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2132fbec3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2132fbec3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2132fbec3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2132fbec3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2132fbec3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2132fbec3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2132fbec3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2132fbec3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22132fbec3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22132fbec3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2132fbec3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2132fbec3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2132fbec3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22132fbec3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22132fbec3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22132fbec3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2132fbec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2132fbec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22132fbec3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22132fbec3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22132fbec3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22132fbec3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22132fbec3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2132fbec3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22132fbec3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22132fbec3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22132fbec3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22132fbec3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22132fbec3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22132fbec3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2132fbec3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2132fbec3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2132fbec3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22132fbec3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22132fbec3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22132fbec3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2132fbec3_0_1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22132fbec3_0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22132fbec3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2132fbec3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22132fbec3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22132fbec3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2132fbec3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2132fbec3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22132fbec3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2132fbec3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2132fbec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22132fbec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22132fbec3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22132fbec3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2132fbec3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22132fbec3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2132fbec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22132fbec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2132fbec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22132fbec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2132fbec3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22132fbec3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1.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hyperlink" Target="https://drive.google.com/file/d/1c-Of2SS0I11ZPO3avk20ygjxaILP1giH/view?usp=sha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826325" y="1559575"/>
            <a:ext cx="5494800" cy="1306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700">
                <a:latin typeface="Inter Tight"/>
                <a:ea typeface="Inter Tight"/>
                <a:cs typeface="Inter Tight"/>
                <a:sym typeface="Inter Tight"/>
              </a:rPr>
              <a:t>Project Title:</a:t>
            </a:r>
            <a:r>
              <a:rPr lang="en" sz="2700"/>
              <a:t> Sales Performance Analysis of Walmart Stores Using Advanced MySQL Techniques </a:t>
            </a:r>
            <a:endParaRPr sz="2000"/>
          </a:p>
        </p:txBody>
      </p:sp>
      <p:sp>
        <p:nvSpPr>
          <p:cNvPr id="365" name="Google Shape;365;p52"/>
          <p:cNvSpPr txBox="1"/>
          <p:nvPr>
            <p:ph idx="1" type="subTitle"/>
          </p:nvPr>
        </p:nvSpPr>
        <p:spPr>
          <a:xfrm>
            <a:off x="1826325" y="3252475"/>
            <a:ext cx="5494800" cy="954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Love Bhardwaj,</a:t>
            </a:r>
            <a:r>
              <a:rPr lang="en"/>
              <a:t> 14 September, </a:t>
            </a:r>
            <a:endParaRPr/>
          </a:p>
          <a:p>
            <a:pPr indent="0" lvl="0" marL="0" rtl="0" algn="l">
              <a:spcBef>
                <a:spcPts val="0"/>
              </a:spcBef>
              <a:spcAft>
                <a:spcPts val="0"/>
              </a:spcAft>
              <a:buNone/>
            </a:pPr>
            <a:r>
              <a:rPr lang="en"/>
              <a:t>Data Science PGC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Solution of tasks</a:t>
            </a:r>
            <a:endParaRPr/>
          </a:p>
        </p:txBody>
      </p:sp>
      <p:sp>
        <p:nvSpPr>
          <p:cNvPr id="468" name="Google Shape;468;p61"/>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project</a:t>
            </a:r>
            <a:endParaRPr/>
          </a:p>
        </p:txBody>
      </p:sp>
      <p:sp>
        <p:nvSpPr>
          <p:cNvPr id="469" name="Google Shape;469;p61"/>
          <p:cNvSpPr txBox="1"/>
          <p:nvPr/>
        </p:nvSpPr>
        <p:spPr>
          <a:xfrm>
            <a:off x="241400" y="591550"/>
            <a:ext cx="83187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Inter Tight"/>
                <a:ea typeface="Inter Tight"/>
                <a:cs typeface="Inter Tight"/>
                <a:sym typeface="Inter Tight"/>
              </a:rPr>
              <a:t>SOLUTION OF TASKS</a:t>
            </a:r>
            <a:endParaRPr sz="3000">
              <a:solidFill>
                <a:schemeClr val="accent1"/>
              </a:solidFill>
              <a:latin typeface="Inter Tight"/>
              <a:ea typeface="Inter Tight"/>
              <a:cs typeface="Inter Tight"/>
              <a:sym typeface="Inter Tight"/>
            </a:endParaRPr>
          </a:p>
        </p:txBody>
      </p:sp>
      <p:sp>
        <p:nvSpPr>
          <p:cNvPr id="470" name="Google Shape;470;p61"/>
          <p:cNvSpPr txBox="1"/>
          <p:nvPr/>
        </p:nvSpPr>
        <p:spPr>
          <a:xfrm>
            <a:off x="415400" y="1396250"/>
            <a:ext cx="1413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TASK-1</a:t>
            </a:r>
            <a:endParaRPr sz="1700">
              <a:solidFill>
                <a:schemeClr val="dk1"/>
              </a:solidFill>
              <a:latin typeface="Inter Tight"/>
              <a:ea typeface="Inter Tight"/>
              <a:cs typeface="Inter Tight"/>
              <a:sym typeface="Inter Tight"/>
            </a:endParaRPr>
          </a:p>
        </p:txBody>
      </p:sp>
      <p:sp>
        <p:nvSpPr>
          <p:cNvPr id="471" name="Google Shape;471;p61"/>
          <p:cNvSpPr txBox="1"/>
          <p:nvPr/>
        </p:nvSpPr>
        <p:spPr>
          <a:xfrm>
            <a:off x="513250" y="1950825"/>
            <a:ext cx="68724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Inter Tight"/>
                <a:ea typeface="Inter Tight"/>
                <a:cs typeface="Inter Tight"/>
                <a:sym typeface="Inter Tight"/>
              </a:rPr>
              <a:t>Load and prepare data :-  </a:t>
            </a:r>
            <a:r>
              <a:rPr b="1" lang="en" sz="1500">
                <a:solidFill>
                  <a:schemeClr val="dk1"/>
                </a:solidFill>
                <a:latin typeface="Inter Tight"/>
                <a:ea typeface="Inter Tight"/>
                <a:cs typeface="Inter Tight"/>
                <a:sym typeface="Inter Tight"/>
              </a:rPr>
              <a:t>load the dataset in sql workbench and make ensure that every column should have proper format.</a:t>
            </a:r>
            <a:endParaRPr b="1" sz="1500">
              <a:solidFill>
                <a:schemeClr val="dk1"/>
              </a:solidFill>
              <a:latin typeface="Inter Tight"/>
              <a:ea typeface="Inter Tight"/>
              <a:cs typeface="Inter Tight"/>
              <a:sym typeface="Inter Tight"/>
            </a:endParaRPr>
          </a:p>
        </p:txBody>
      </p:sp>
      <p:sp>
        <p:nvSpPr>
          <p:cNvPr id="472" name="Google Shape;472;p61"/>
          <p:cNvSpPr txBox="1"/>
          <p:nvPr/>
        </p:nvSpPr>
        <p:spPr>
          <a:xfrm>
            <a:off x="589375" y="2929500"/>
            <a:ext cx="70248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Inter Tight"/>
                <a:ea typeface="Inter Tight"/>
                <a:cs typeface="Inter Tight"/>
                <a:sym typeface="Inter Tight"/>
              </a:rPr>
              <a:t>Calculate month salary:-  </a:t>
            </a:r>
            <a:r>
              <a:rPr b="1" lang="en" sz="1500">
                <a:solidFill>
                  <a:schemeClr val="dk1"/>
                </a:solidFill>
                <a:latin typeface="Inter Tight"/>
                <a:ea typeface="Inter Tight"/>
                <a:cs typeface="Inter Tight"/>
                <a:sym typeface="Inter Tight"/>
              </a:rPr>
              <a:t>i have ensure that date is in proper format </a:t>
            </a:r>
            <a:endParaRPr b="1" sz="1500">
              <a:solidFill>
                <a:schemeClr val="dk1"/>
              </a:solidFill>
              <a:latin typeface="Inter Tight"/>
              <a:ea typeface="Inter Tight"/>
              <a:cs typeface="Inter Tight"/>
              <a:sym typeface="Inter Tight"/>
            </a:endParaRPr>
          </a:p>
        </p:txBody>
      </p:sp>
      <p:sp>
        <p:nvSpPr>
          <p:cNvPr id="473" name="Google Shape;473;p61"/>
          <p:cNvSpPr txBox="1"/>
          <p:nvPr/>
        </p:nvSpPr>
        <p:spPr>
          <a:xfrm>
            <a:off x="632875" y="3538475"/>
            <a:ext cx="7068300" cy="22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sz="1700">
                <a:solidFill>
                  <a:schemeClr val="dk1"/>
                </a:solidFill>
                <a:latin typeface="Inter Tight"/>
                <a:ea typeface="Inter Tight"/>
                <a:cs typeface="Inter Tight"/>
                <a:sym typeface="Inter Tight"/>
              </a:rPr>
              <a:t>-</a:t>
            </a:r>
            <a:endParaRPr sz="1700">
              <a:solidFill>
                <a:schemeClr val="dk1"/>
              </a:solidFill>
              <a:latin typeface="Inter Tight"/>
              <a:ea typeface="Inter Tight"/>
              <a:cs typeface="Inter Tight"/>
              <a:sym typeface="Inter Tight"/>
            </a:endParaRPr>
          </a:p>
          <a:p>
            <a:pPr indent="0" lvl="0" marL="0" rtl="0" algn="l">
              <a:spcBef>
                <a:spcPts val="0"/>
              </a:spcBef>
              <a:spcAft>
                <a:spcPts val="0"/>
              </a:spcAft>
              <a:buClr>
                <a:schemeClr val="accent1"/>
              </a:buClr>
              <a:buSzPts val="1100"/>
              <a:buFont typeface="Arial"/>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sp>
        <p:nvSpPr>
          <p:cNvPr id="474" name="Google Shape;474;p61"/>
          <p:cNvSpPr txBox="1"/>
          <p:nvPr/>
        </p:nvSpPr>
        <p:spPr>
          <a:xfrm>
            <a:off x="589375" y="3625450"/>
            <a:ext cx="66768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1"/>
                </a:solidFill>
                <a:latin typeface="Inter Tight"/>
                <a:ea typeface="Inter Tight"/>
                <a:cs typeface="Inter Tight"/>
                <a:sym typeface="Inter Tight"/>
              </a:rPr>
              <a:t>Calculated Growth Rate:- </a:t>
            </a:r>
            <a:r>
              <a:rPr b="1" lang="en" sz="1500">
                <a:solidFill>
                  <a:schemeClr val="dk1"/>
                </a:solidFill>
                <a:latin typeface="Inter Tight"/>
                <a:ea typeface="Inter Tight"/>
                <a:cs typeface="Inter Tight"/>
                <a:sym typeface="Inter Tight"/>
              </a:rPr>
              <a:t>for this using sql </a:t>
            </a:r>
            <a:r>
              <a:rPr b="1" lang="en" sz="1500">
                <a:solidFill>
                  <a:schemeClr val="dk1"/>
                </a:solidFill>
                <a:latin typeface="Inter Tight"/>
                <a:ea typeface="Inter Tight"/>
                <a:cs typeface="Inter Tight"/>
                <a:sym typeface="Inter Tight"/>
              </a:rPr>
              <a:t>calculate</a:t>
            </a:r>
            <a:r>
              <a:rPr b="1" lang="en" sz="1500">
                <a:solidFill>
                  <a:schemeClr val="dk1"/>
                </a:solidFill>
                <a:latin typeface="Inter Tight"/>
                <a:ea typeface="Inter Tight"/>
                <a:cs typeface="Inter Tight"/>
                <a:sym typeface="Inter Tight"/>
              </a:rPr>
              <a:t> growth rate for each branch  over the months</a:t>
            </a:r>
            <a:endParaRPr b="1" sz="1500">
              <a:solidFill>
                <a:schemeClr val="dk1"/>
              </a:solidFill>
              <a:latin typeface="Inter Tight"/>
              <a:ea typeface="Inter Tight"/>
              <a:cs typeface="Inter Tight"/>
              <a:sym typeface="Inter Tight"/>
            </a:endParaRPr>
          </a:p>
        </p:txBody>
      </p:sp>
      <p:sp>
        <p:nvSpPr>
          <p:cNvPr id="475" name="Google Shape;475;p61"/>
          <p:cNvSpPr txBox="1"/>
          <p:nvPr/>
        </p:nvSpPr>
        <p:spPr>
          <a:xfrm>
            <a:off x="741625" y="4484525"/>
            <a:ext cx="66768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Inter Tight"/>
                <a:ea typeface="Inter Tight"/>
                <a:cs typeface="Inter Tight"/>
                <a:sym typeface="Inter Tight"/>
              </a:rPr>
              <a:t>Identify Top Branch:- </a:t>
            </a:r>
            <a:r>
              <a:rPr lang="en" sz="1700">
                <a:solidFill>
                  <a:schemeClr val="dk1"/>
                </a:solidFill>
                <a:latin typeface="Inter Tight"/>
                <a:ea typeface="Inter Tight"/>
                <a:cs typeface="Inter Tight"/>
                <a:sym typeface="Inter Tight"/>
              </a:rPr>
              <a:t>retrieve</a:t>
            </a:r>
            <a:r>
              <a:rPr lang="en" sz="1700">
                <a:solidFill>
                  <a:schemeClr val="dk1"/>
                </a:solidFill>
                <a:latin typeface="Inter Tight"/>
                <a:ea typeface="Inter Tight"/>
                <a:cs typeface="Inter Tight"/>
                <a:sym typeface="Inter Tight"/>
              </a:rPr>
              <a:t> highest sale branch</a:t>
            </a:r>
            <a:endParaRPr sz="1700">
              <a:solidFill>
                <a:schemeClr val="dk1"/>
              </a:solidFill>
              <a:latin typeface="Inter Tight"/>
              <a:ea typeface="Inter Tight"/>
              <a:cs typeface="Inter Tight"/>
              <a:sym typeface="Inter T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2"/>
          <p:cNvPicPr preferRelativeResize="0"/>
          <p:nvPr/>
        </p:nvPicPr>
        <p:blipFill>
          <a:blip r:embed="rId3">
            <a:alphaModFix/>
          </a:blip>
          <a:stretch>
            <a:fillRect/>
          </a:stretch>
        </p:blipFill>
        <p:spPr>
          <a:xfrm>
            <a:off x="152400" y="152400"/>
            <a:ext cx="8839201" cy="46893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63"/>
          <p:cNvPicPr preferRelativeResize="0"/>
          <p:nvPr/>
        </p:nvPicPr>
        <p:blipFill>
          <a:blip r:embed="rId3">
            <a:alphaModFix/>
          </a:blip>
          <a:stretch>
            <a:fillRect/>
          </a:stretch>
        </p:blipFill>
        <p:spPr>
          <a:xfrm>
            <a:off x="152400" y="152400"/>
            <a:ext cx="8839200" cy="479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nvSpPr>
        <p:spPr>
          <a:xfrm>
            <a:off x="263150" y="265325"/>
            <a:ext cx="20445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1"/>
                </a:solidFill>
                <a:latin typeface="Inter Tight"/>
                <a:ea typeface="Inter Tight"/>
                <a:cs typeface="Inter Tight"/>
                <a:sym typeface="Inter Tight"/>
              </a:rPr>
              <a:t>Task-2</a:t>
            </a:r>
            <a:endParaRPr b="1" sz="1700">
              <a:solidFill>
                <a:schemeClr val="accent1"/>
              </a:solidFill>
              <a:latin typeface="Inter Tight"/>
              <a:ea typeface="Inter Tight"/>
              <a:cs typeface="Inter Tight"/>
              <a:sym typeface="Inter Tight"/>
            </a:endParaRPr>
          </a:p>
        </p:txBody>
      </p:sp>
      <p:sp>
        <p:nvSpPr>
          <p:cNvPr id="491" name="Google Shape;491;p64"/>
          <p:cNvSpPr txBox="1"/>
          <p:nvPr/>
        </p:nvSpPr>
        <p:spPr>
          <a:xfrm>
            <a:off x="545900" y="852525"/>
            <a:ext cx="68508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Load and prepare data</a:t>
            </a:r>
            <a:endParaRPr sz="1700">
              <a:solidFill>
                <a:schemeClr val="dk1"/>
              </a:solidFill>
              <a:latin typeface="Inter Tight"/>
              <a:ea typeface="Inter Tight"/>
              <a:cs typeface="Inter Tight"/>
              <a:sym typeface="Inter Tight"/>
            </a:endParaRPr>
          </a:p>
        </p:txBody>
      </p:sp>
      <p:sp>
        <p:nvSpPr>
          <p:cNvPr id="492" name="Google Shape;492;p64"/>
          <p:cNvSpPr txBox="1"/>
          <p:nvPr/>
        </p:nvSpPr>
        <p:spPr>
          <a:xfrm>
            <a:off x="545900" y="1461500"/>
            <a:ext cx="76446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Calculated for each product line:- calculate profit for each product by line by subtracting </a:t>
            </a:r>
            <a:r>
              <a:rPr lang="en" sz="1700">
                <a:solidFill>
                  <a:srgbClr val="FF0000"/>
                </a:solidFill>
                <a:latin typeface="Inter Tight"/>
                <a:ea typeface="Inter Tight"/>
                <a:cs typeface="Inter Tight"/>
                <a:sym typeface="Inter Tight"/>
              </a:rPr>
              <a:t>cogs</a:t>
            </a:r>
            <a:r>
              <a:rPr lang="en" sz="1700">
                <a:solidFill>
                  <a:schemeClr val="dk1"/>
                </a:solidFill>
                <a:latin typeface="Inter Tight"/>
                <a:ea typeface="Inter Tight"/>
                <a:cs typeface="Inter Tight"/>
                <a:sym typeface="Inter Tight"/>
              </a:rPr>
              <a:t> from</a:t>
            </a:r>
            <a:r>
              <a:rPr lang="en" sz="1700">
                <a:solidFill>
                  <a:srgbClr val="FF0000"/>
                </a:solidFill>
                <a:latin typeface="Inter Tight"/>
                <a:ea typeface="Inter Tight"/>
                <a:cs typeface="Inter Tight"/>
                <a:sym typeface="Inter Tight"/>
              </a:rPr>
              <a:t> </a:t>
            </a:r>
            <a:r>
              <a:rPr lang="en" sz="1700">
                <a:solidFill>
                  <a:srgbClr val="FF0000"/>
                </a:solidFill>
                <a:latin typeface="Inter Tight"/>
                <a:ea typeface="Inter Tight"/>
                <a:cs typeface="Inter Tight"/>
                <a:sym typeface="Inter Tight"/>
              </a:rPr>
              <a:t>gross income.</a:t>
            </a:r>
            <a:endParaRPr sz="1700">
              <a:solidFill>
                <a:srgbClr val="FF0000"/>
              </a:solidFill>
              <a:latin typeface="Inter Tight"/>
              <a:ea typeface="Inter Tight"/>
              <a:cs typeface="Inter Tight"/>
              <a:sym typeface="Inter Tight"/>
            </a:endParaRPr>
          </a:p>
        </p:txBody>
      </p:sp>
      <p:sp>
        <p:nvSpPr>
          <p:cNvPr id="493" name="Google Shape;493;p64"/>
          <p:cNvSpPr txBox="1"/>
          <p:nvPr/>
        </p:nvSpPr>
        <p:spPr>
          <a:xfrm>
            <a:off x="545875" y="2472800"/>
            <a:ext cx="76227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Aggregates</a:t>
            </a:r>
            <a:r>
              <a:rPr lang="en" sz="1700">
                <a:solidFill>
                  <a:schemeClr val="dk1"/>
                </a:solidFill>
                <a:latin typeface="Inter Tight"/>
                <a:ea typeface="Inter Tight"/>
                <a:cs typeface="Inter Tight"/>
                <a:sym typeface="Inter Tight"/>
              </a:rPr>
              <a:t> profits by Branch and Product Line:- Sum the profits for each product line in each branch.</a:t>
            </a:r>
            <a:endParaRPr sz="1700">
              <a:solidFill>
                <a:schemeClr val="dk1"/>
              </a:solidFill>
              <a:latin typeface="Inter Tight"/>
              <a:ea typeface="Inter Tight"/>
              <a:cs typeface="Inter Tight"/>
              <a:sym typeface="Inter Tight"/>
            </a:endParaRPr>
          </a:p>
        </p:txBody>
      </p:sp>
      <p:sp>
        <p:nvSpPr>
          <p:cNvPr id="494" name="Google Shape;494;p64"/>
          <p:cNvSpPr txBox="1"/>
          <p:nvPr/>
        </p:nvSpPr>
        <p:spPr>
          <a:xfrm>
            <a:off x="643750" y="3592850"/>
            <a:ext cx="70140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Identify most profitable profit line for each product:- find the most profit with the highest total profit for each branch.</a:t>
            </a:r>
            <a:endParaRPr sz="1700">
              <a:solidFill>
                <a:schemeClr val="dk1"/>
              </a:solidFill>
              <a:latin typeface="Inter Tight"/>
              <a:ea typeface="Inter Tight"/>
              <a:cs typeface="Inter Tight"/>
              <a:sym typeface="Inter T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5"/>
          <p:cNvPicPr preferRelativeResize="0"/>
          <p:nvPr/>
        </p:nvPicPr>
        <p:blipFill>
          <a:blip r:embed="rId3">
            <a:alphaModFix/>
          </a:blip>
          <a:stretch>
            <a:fillRect/>
          </a:stretch>
        </p:blipFill>
        <p:spPr>
          <a:xfrm>
            <a:off x="152400" y="152400"/>
            <a:ext cx="8839201" cy="46846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6"/>
          <p:cNvSpPr txBox="1"/>
          <p:nvPr/>
        </p:nvSpPr>
        <p:spPr>
          <a:xfrm>
            <a:off x="252275" y="341450"/>
            <a:ext cx="22944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Task-3:-</a:t>
            </a:r>
            <a:endParaRPr sz="1700">
              <a:solidFill>
                <a:schemeClr val="dk1"/>
              </a:solidFill>
              <a:latin typeface="Inter Tight"/>
              <a:ea typeface="Inter Tight"/>
              <a:cs typeface="Inter Tight"/>
              <a:sym typeface="Inter Tight"/>
            </a:endParaRPr>
          </a:p>
        </p:txBody>
      </p:sp>
      <p:sp>
        <p:nvSpPr>
          <p:cNvPr id="505" name="Google Shape;505;p66"/>
          <p:cNvSpPr txBox="1"/>
          <p:nvPr/>
        </p:nvSpPr>
        <p:spPr>
          <a:xfrm>
            <a:off x="632875" y="1070025"/>
            <a:ext cx="72639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 total spending for each </a:t>
            </a:r>
            <a:r>
              <a:rPr lang="en" sz="1700">
                <a:solidFill>
                  <a:schemeClr val="dk1"/>
                </a:solidFill>
                <a:latin typeface="Inter Tight"/>
                <a:ea typeface="Inter Tight"/>
                <a:cs typeface="Inter Tight"/>
                <a:sym typeface="Inter Tight"/>
              </a:rPr>
              <a:t>customer</a:t>
            </a:r>
            <a:r>
              <a:rPr lang="en" sz="1700">
                <a:solidFill>
                  <a:schemeClr val="dk1"/>
                </a:solidFill>
                <a:latin typeface="Inter Tight"/>
                <a:ea typeface="Inter Tight"/>
                <a:cs typeface="Inter Tight"/>
                <a:sym typeface="Inter Tight"/>
              </a:rPr>
              <a:t>:-</a:t>
            </a:r>
            <a:r>
              <a:rPr lang="en" sz="1700">
                <a:solidFill>
                  <a:schemeClr val="dk1"/>
                </a:solidFill>
                <a:latin typeface="Inter Tight"/>
                <a:ea typeface="Inter Tight"/>
                <a:cs typeface="Inter Tight"/>
                <a:sym typeface="Inter Tight"/>
              </a:rPr>
              <a:t>Aggregates</a:t>
            </a:r>
            <a:r>
              <a:rPr lang="en" sz="1700">
                <a:solidFill>
                  <a:schemeClr val="dk1"/>
                </a:solidFill>
                <a:latin typeface="Inter Tight"/>
                <a:ea typeface="Inter Tight"/>
                <a:cs typeface="Inter Tight"/>
                <a:sym typeface="Inter Tight"/>
              </a:rPr>
              <a:t> the total amount of purchase amount of each customer.</a:t>
            </a:r>
            <a:endParaRPr sz="1700">
              <a:solidFill>
                <a:schemeClr val="dk1"/>
              </a:solidFill>
              <a:latin typeface="Inter Tight"/>
              <a:ea typeface="Inter Tight"/>
              <a:cs typeface="Inter Tight"/>
              <a:sym typeface="Inter Tight"/>
            </a:endParaRPr>
          </a:p>
        </p:txBody>
      </p:sp>
      <p:sp>
        <p:nvSpPr>
          <p:cNvPr id="506" name="Google Shape;506;p66"/>
          <p:cNvSpPr txBox="1"/>
          <p:nvPr/>
        </p:nvSpPr>
        <p:spPr>
          <a:xfrm>
            <a:off x="730750" y="2255300"/>
            <a:ext cx="69594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 </a:t>
            </a:r>
            <a:r>
              <a:rPr lang="en" sz="1700">
                <a:solidFill>
                  <a:schemeClr val="dk1"/>
                </a:solidFill>
                <a:latin typeface="Inter Tight"/>
                <a:ea typeface="Inter Tight"/>
                <a:cs typeface="Inter Tight"/>
                <a:sym typeface="Inter Tight"/>
              </a:rPr>
              <a:t>average</a:t>
            </a:r>
            <a:r>
              <a:rPr lang="en" sz="1700">
                <a:solidFill>
                  <a:schemeClr val="dk1"/>
                </a:solidFill>
                <a:latin typeface="Inter Tight"/>
                <a:ea typeface="Inter Tight"/>
                <a:cs typeface="Inter Tight"/>
                <a:sym typeface="Inter Tight"/>
              </a:rPr>
              <a:t> spending:- compute the </a:t>
            </a:r>
            <a:r>
              <a:rPr lang="en" sz="1700">
                <a:solidFill>
                  <a:schemeClr val="dk1"/>
                </a:solidFill>
                <a:latin typeface="Inter Tight"/>
                <a:ea typeface="Inter Tight"/>
                <a:cs typeface="Inter Tight"/>
                <a:sym typeface="Inter Tight"/>
              </a:rPr>
              <a:t>average</a:t>
            </a:r>
            <a:r>
              <a:rPr lang="en" sz="1700">
                <a:solidFill>
                  <a:schemeClr val="dk1"/>
                </a:solidFill>
                <a:latin typeface="Inter Tight"/>
                <a:ea typeface="Inter Tight"/>
                <a:cs typeface="Inter Tight"/>
                <a:sym typeface="Inter Tight"/>
              </a:rPr>
              <a:t> spending for each </a:t>
            </a:r>
            <a:r>
              <a:rPr lang="en" sz="1700">
                <a:solidFill>
                  <a:schemeClr val="dk1"/>
                </a:solidFill>
                <a:latin typeface="Inter Tight"/>
                <a:ea typeface="Inter Tight"/>
                <a:cs typeface="Inter Tight"/>
                <a:sym typeface="Inter Tight"/>
              </a:rPr>
              <a:t>customer.</a:t>
            </a:r>
            <a:endParaRPr sz="1700">
              <a:solidFill>
                <a:schemeClr val="dk1"/>
              </a:solidFill>
              <a:latin typeface="Inter Tight"/>
              <a:ea typeface="Inter Tight"/>
              <a:cs typeface="Inter Tight"/>
              <a:sym typeface="Inter Tight"/>
            </a:endParaRPr>
          </a:p>
        </p:txBody>
      </p:sp>
      <p:sp>
        <p:nvSpPr>
          <p:cNvPr id="507" name="Google Shape;507;p66"/>
          <p:cNvSpPr txBox="1"/>
          <p:nvPr/>
        </p:nvSpPr>
        <p:spPr>
          <a:xfrm>
            <a:off x="763375" y="3397100"/>
            <a:ext cx="6927000" cy="11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Classifies </a:t>
            </a:r>
            <a:r>
              <a:rPr lang="en" sz="1700">
                <a:solidFill>
                  <a:schemeClr val="dk1"/>
                </a:solidFill>
                <a:latin typeface="Inter Tight"/>
                <a:ea typeface="Inter Tight"/>
                <a:cs typeface="Inter Tight"/>
                <a:sym typeface="Inter Tight"/>
              </a:rPr>
              <a:t>customer</a:t>
            </a:r>
            <a:r>
              <a:rPr lang="en" sz="1700">
                <a:solidFill>
                  <a:schemeClr val="dk1"/>
                </a:solidFill>
                <a:latin typeface="Inter Tight"/>
                <a:ea typeface="Inter Tight"/>
                <a:cs typeface="Inter Tight"/>
                <a:sym typeface="Inter Tight"/>
              </a:rPr>
              <a:t> into tries:- define </a:t>
            </a:r>
            <a:r>
              <a:rPr lang="en" sz="1700">
                <a:solidFill>
                  <a:schemeClr val="dk1"/>
                </a:solidFill>
                <a:latin typeface="Inter Tight"/>
                <a:ea typeface="Inter Tight"/>
                <a:cs typeface="Inter Tight"/>
                <a:sym typeface="Inter Tight"/>
              </a:rPr>
              <a:t>threshold</a:t>
            </a:r>
            <a:r>
              <a:rPr lang="en" sz="1700">
                <a:solidFill>
                  <a:schemeClr val="dk1"/>
                </a:solidFill>
                <a:latin typeface="Inter Tight"/>
                <a:ea typeface="Inter Tight"/>
                <a:cs typeface="Inter Tight"/>
                <a:sym typeface="Inter Tight"/>
              </a:rPr>
              <a:t> for high,medium and low spender and classify customer according.</a:t>
            </a:r>
            <a:endParaRPr sz="1700">
              <a:solidFill>
                <a:schemeClr val="dk1"/>
              </a:solidFill>
              <a:latin typeface="Inter Tight"/>
              <a:ea typeface="Inter Tight"/>
              <a:cs typeface="Inter Tight"/>
              <a:sym typeface="Inter T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7"/>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8"/>
          <p:cNvSpPr txBox="1"/>
          <p:nvPr/>
        </p:nvSpPr>
        <p:spPr>
          <a:xfrm>
            <a:off x="284900" y="265325"/>
            <a:ext cx="18159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Task-4:-</a:t>
            </a:r>
            <a:endParaRPr sz="1700">
              <a:solidFill>
                <a:schemeClr val="dk1"/>
              </a:solidFill>
              <a:latin typeface="Inter Tight"/>
              <a:ea typeface="Inter Tight"/>
              <a:cs typeface="Inter Tight"/>
              <a:sym typeface="Inter Tight"/>
            </a:endParaRPr>
          </a:p>
        </p:txBody>
      </p:sp>
      <p:sp>
        <p:nvSpPr>
          <p:cNvPr id="518" name="Google Shape;518;p68"/>
          <p:cNvSpPr txBox="1"/>
          <p:nvPr/>
        </p:nvSpPr>
        <p:spPr>
          <a:xfrm>
            <a:off x="1078725" y="1070025"/>
            <a:ext cx="70464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 </a:t>
            </a:r>
            <a:r>
              <a:rPr lang="en" sz="1700">
                <a:solidFill>
                  <a:schemeClr val="dk1"/>
                </a:solidFill>
                <a:latin typeface="Inter Tight"/>
                <a:ea typeface="Inter Tight"/>
                <a:cs typeface="Inter Tight"/>
                <a:sym typeface="Inter Tight"/>
              </a:rPr>
              <a:t>average</a:t>
            </a:r>
            <a:r>
              <a:rPr lang="en" sz="1700">
                <a:solidFill>
                  <a:schemeClr val="dk1"/>
                </a:solidFill>
                <a:latin typeface="Inter Tight"/>
                <a:ea typeface="Inter Tight"/>
                <a:cs typeface="Inter Tight"/>
                <a:sym typeface="Inter Tight"/>
              </a:rPr>
              <a:t>  sales for each product:- determine </a:t>
            </a:r>
            <a:r>
              <a:rPr lang="en" sz="1700">
                <a:solidFill>
                  <a:schemeClr val="dk1"/>
                </a:solidFill>
                <a:latin typeface="Inter Tight"/>
                <a:ea typeface="Inter Tight"/>
                <a:cs typeface="Inter Tight"/>
                <a:sym typeface="Inter Tight"/>
              </a:rPr>
              <a:t>average</a:t>
            </a:r>
            <a:r>
              <a:rPr lang="en" sz="1700">
                <a:solidFill>
                  <a:schemeClr val="dk1"/>
                </a:solidFill>
                <a:latin typeface="Inter Tight"/>
                <a:ea typeface="Inter Tight"/>
                <a:cs typeface="Inter Tight"/>
                <a:sym typeface="Inter Tight"/>
              </a:rPr>
              <a:t> sale for each product.</a:t>
            </a:r>
            <a:endParaRPr sz="1700">
              <a:solidFill>
                <a:schemeClr val="dk1"/>
              </a:solidFill>
              <a:latin typeface="Inter Tight"/>
              <a:ea typeface="Inter Tight"/>
              <a:cs typeface="Inter Tight"/>
              <a:sym typeface="Inter Tight"/>
            </a:endParaRPr>
          </a:p>
        </p:txBody>
      </p:sp>
      <p:sp>
        <p:nvSpPr>
          <p:cNvPr id="519" name="Google Shape;519;p68"/>
          <p:cNvSpPr txBox="1"/>
          <p:nvPr/>
        </p:nvSpPr>
        <p:spPr>
          <a:xfrm>
            <a:off x="1165725" y="2168325"/>
            <a:ext cx="64374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 the </a:t>
            </a:r>
            <a:r>
              <a:rPr lang="en" sz="1700">
                <a:solidFill>
                  <a:schemeClr val="dk1"/>
                </a:solidFill>
                <a:latin typeface="Inter Tight"/>
                <a:ea typeface="Inter Tight"/>
                <a:cs typeface="Inter Tight"/>
                <a:sym typeface="Inter Tight"/>
              </a:rPr>
              <a:t>average</a:t>
            </a:r>
            <a:r>
              <a:rPr lang="en" sz="1700">
                <a:solidFill>
                  <a:schemeClr val="dk1"/>
                </a:solidFill>
                <a:latin typeface="Inter Tight"/>
                <a:ea typeface="Inter Tight"/>
                <a:cs typeface="Inter Tight"/>
                <a:sym typeface="Inter Tight"/>
              </a:rPr>
              <a:t> standard deviation for Sales:- Calculate the average standard deviation for each product line.</a:t>
            </a:r>
            <a:endParaRPr sz="1700">
              <a:solidFill>
                <a:schemeClr val="dk1"/>
              </a:solidFill>
              <a:latin typeface="Inter Tight"/>
              <a:ea typeface="Inter Tight"/>
              <a:cs typeface="Inter Tight"/>
              <a:sym typeface="Inter Tight"/>
            </a:endParaRPr>
          </a:p>
        </p:txBody>
      </p:sp>
      <p:sp>
        <p:nvSpPr>
          <p:cNvPr id="520" name="Google Shape;520;p68"/>
          <p:cNvSpPr txBox="1"/>
          <p:nvPr/>
        </p:nvSpPr>
        <p:spPr>
          <a:xfrm>
            <a:off x="1230950" y="3690700"/>
            <a:ext cx="63942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Identify </a:t>
            </a:r>
            <a:r>
              <a:rPr lang="en" sz="1700">
                <a:solidFill>
                  <a:schemeClr val="dk1"/>
                </a:solidFill>
                <a:latin typeface="Inter Tight"/>
                <a:ea typeface="Inter Tight"/>
                <a:cs typeface="Inter Tight"/>
                <a:sym typeface="Inter Tight"/>
              </a:rPr>
              <a:t>Anomalies</a:t>
            </a:r>
            <a:r>
              <a:rPr lang="en" sz="1700">
                <a:solidFill>
                  <a:schemeClr val="dk1"/>
                </a:solidFill>
                <a:latin typeface="Inter Tight"/>
                <a:ea typeface="Inter Tight"/>
                <a:cs typeface="Inter Tight"/>
                <a:sym typeface="Inter Tight"/>
              </a:rPr>
              <a:t>:- find transaction that significant devitly average sale by more than certain number of standard deviations.</a:t>
            </a:r>
            <a:endParaRPr sz="1700">
              <a:solidFill>
                <a:schemeClr val="dk1"/>
              </a:solidFill>
              <a:latin typeface="Inter Tight"/>
              <a:ea typeface="Inter Tight"/>
              <a:cs typeface="Inter Tight"/>
              <a:sym typeface="Inter T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9"/>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0"/>
          <p:cNvSpPr txBox="1"/>
          <p:nvPr/>
        </p:nvSpPr>
        <p:spPr>
          <a:xfrm>
            <a:off x="339275" y="308825"/>
            <a:ext cx="22401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Task-5:-</a:t>
            </a:r>
            <a:endParaRPr sz="1700">
              <a:solidFill>
                <a:schemeClr val="dk1"/>
              </a:solidFill>
              <a:latin typeface="Inter Tight"/>
              <a:ea typeface="Inter Tight"/>
              <a:cs typeface="Inter Tight"/>
              <a:sym typeface="Inter Tight"/>
            </a:endParaRPr>
          </a:p>
        </p:txBody>
      </p:sp>
      <p:sp>
        <p:nvSpPr>
          <p:cNvPr id="531" name="Google Shape;531;p70"/>
          <p:cNvSpPr txBox="1"/>
          <p:nvPr/>
        </p:nvSpPr>
        <p:spPr>
          <a:xfrm>
            <a:off x="1089600" y="993900"/>
            <a:ext cx="74163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Aggregate</a:t>
            </a:r>
            <a:r>
              <a:rPr lang="en" sz="1700">
                <a:solidFill>
                  <a:schemeClr val="dk1"/>
                </a:solidFill>
                <a:latin typeface="Inter Tight"/>
                <a:ea typeface="Inter Tight"/>
                <a:cs typeface="Inter Tight"/>
                <a:sym typeface="Inter Tight"/>
              </a:rPr>
              <a:t> payment method by City:- Count the payment </a:t>
            </a:r>
            <a:r>
              <a:rPr lang="en" sz="1700">
                <a:solidFill>
                  <a:schemeClr val="dk1"/>
                </a:solidFill>
                <a:latin typeface="Inter Tight"/>
                <a:ea typeface="Inter Tight"/>
                <a:cs typeface="Inter Tight"/>
                <a:sym typeface="Inter Tight"/>
              </a:rPr>
              <a:t>occurrence</a:t>
            </a:r>
            <a:r>
              <a:rPr lang="en" sz="1700">
                <a:solidFill>
                  <a:schemeClr val="dk1"/>
                </a:solidFill>
                <a:latin typeface="Inter Tight"/>
                <a:ea typeface="Inter Tight"/>
                <a:cs typeface="Inter Tight"/>
                <a:sym typeface="Inter Tight"/>
              </a:rPr>
              <a:t> of each method for city</a:t>
            </a:r>
            <a:endParaRPr sz="1700">
              <a:solidFill>
                <a:schemeClr val="dk1"/>
              </a:solidFill>
              <a:latin typeface="Inter Tight"/>
              <a:ea typeface="Inter Tight"/>
              <a:cs typeface="Inter Tight"/>
              <a:sym typeface="Inter Tight"/>
            </a:endParaRPr>
          </a:p>
        </p:txBody>
      </p:sp>
      <p:sp>
        <p:nvSpPr>
          <p:cNvPr id="532" name="Google Shape;532;p70"/>
          <p:cNvSpPr txBox="1"/>
          <p:nvPr/>
        </p:nvSpPr>
        <p:spPr>
          <a:xfrm>
            <a:off x="1154850" y="2179200"/>
            <a:ext cx="7111800" cy="10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Identify the most popular Payment method:- Find the method of payment by highest count of city</a:t>
            </a:r>
            <a:endParaRPr sz="1700">
              <a:solidFill>
                <a:schemeClr val="dk1"/>
              </a:solidFill>
              <a:latin typeface="Inter Tight"/>
              <a:ea typeface="Inter Tight"/>
              <a:cs typeface="Inter Tight"/>
              <a:sym typeface="Inter T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p:txBody>
      </p:sp>
      <p:sp>
        <p:nvSpPr>
          <p:cNvPr id="371" name="Google Shape;371;p5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What is Project?</a:t>
            </a:r>
            <a:endParaRPr/>
          </a:p>
        </p:txBody>
      </p:sp>
      <p:sp>
        <p:nvSpPr>
          <p:cNvPr id="372" name="Google Shape;372;p5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Walmart DataSet</a:t>
            </a:r>
            <a:endParaRPr/>
          </a:p>
        </p:txBody>
      </p:sp>
      <p:sp>
        <p:nvSpPr>
          <p:cNvPr id="373" name="Google Shape;373;p5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What are the Tasks?</a:t>
            </a:r>
            <a:endParaRPr/>
          </a:p>
        </p:txBody>
      </p:sp>
      <p:sp>
        <p:nvSpPr>
          <p:cNvPr id="374" name="Google Shape;374;p5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What is SQL?</a:t>
            </a:r>
            <a:endParaRPr/>
          </a:p>
        </p:txBody>
      </p:sp>
      <p:sp>
        <p:nvSpPr>
          <p:cNvPr id="375" name="Google Shape;375;p53"/>
          <p:cNvSpPr txBox="1"/>
          <p:nvPr>
            <p:ph idx="5" type="subTitle"/>
          </p:nvPr>
        </p:nvSpPr>
        <p:spPr>
          <a:xfrm>
            <a:off x="1155301" y="4165799"/>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Video Analysis</a:t>
            </a:r>
            <a:endParaRPr/>
          </a:p>
        </p:txBody>
      </p:sp>
      <p:sp>
        <p:nvSpPr>
          <p:cNvPr id="376" name="Google Shape;376;p5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Description</a:t>
            </a:r>
            <a:endParaRPr/>
          </a:p>
        </p:txBody>
      </p:sp>
      <p:sp>
        <p:nvSpPr>
          <p:cNvPr id="377" name="Google Shape;377;p5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About Me</a:t>
            </a:r>
            <a:endParaRPr/>
          </a:p>
        </p:txBody>
      </p:sp>
      <p:sp>
        <p:nvSpPr>
          <p:cNvPr id="378" name="Google Shape;378;p5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t>Recap</a:t>
            </a:r>
            <a:endParaRPr/>
          </a:p>
        </p:txBody>
      </p:sp>
      <p:sp>
        <p:nvSpPr>
          <p:cNvPr id="379" name="Google Shape;379;p5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Questions?</a:t>
            </a:r>
            <a:endParaRPr/>
          </a:p>
        </p:txBody>
      </p:sp>
      <p:sp>
        <p:nvSpPr>
          <p:cNvPr id="380" name="Google Shape;380;p5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Thank You</a:t>
            </a:r>
            <a:endParaRPr/>
          </a:p>
        </p:txBody>
      </p:sp>
      <p:sp>
        <p:nvSpPr>
          <p:cNvPr id="381" name="Google Shape;381;p53"/>
          <p:cNvSpPr txBox="1"/>
          <p:nvPr/>
        </p:nvSpPr>
        <p:spPr>
          <a:xfrm>
            <a:off x="365450" y="2348550"/>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3</a:t>
            </a:r>
            <a:endParaRPr sz="1700">
              <a:solidFill>
                <a:schemeClr val="dk2"/>
              </a:solidFill>
              <a:latin typeface="Inter Tight SemiBold"/>
              <a:ea typeface="Inter Tight SemiBold"/>
              <a:cs typeface="Inter Tight SemiBold"/>
              <a:sym typeface="Inter Tight SemiBold"/>
            </a:endParaRPr>
          </a:p>
        </p:txBody>
      </p:sp>
      <p:sp>
        <p:nvSpPr>
          <p:cNvPr id="382" name="Google Shape;382;p53"/>
          <p:cNvSpPr txBox="1"/>
          <p:nvPr/>
        </p:nvSpPr>
        <p:spPr>
          <a:xfrm>
            <a:off x="365450" y="280286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5</a:t>
            </a:r>
            <a:endParaRPr sz="1700">
              <a:solidFill>
                <a:schemeClr val="dk2"/>
              </a:solidFill>
              <a:latin typeface="Inter Tight SemiBold"/>
              <a:ea typeface="Inter Tight SemiBold"/>
              <a:cs typeface="Inter Tight SemiBold"/>
              <a:sym typeface="Inter Tight SemiBold"/>
            </a:endParaRPr>
          </a:p>
        </p:txBody>
      </p:sp>
      <p:sp>
        <p:nvSpPr>
          <p:cNvPr id="383" name="Google Shape;383;p53"/>
          <p:cNvSpPr txBox="1"/>
          <p:nvPr/>
        </p:nvSpPr>
        <p:spPr>
          <a:xfrm>
            <a:off x="365450" y="3257186"/>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6</a:t>
            </a:r>
            <a:endParaRPr sz="1700">
              <a:solidFill>
                <a:schemeClr val="dk2"/>
              </a:solidFill>
              <a:latin typeface="Inter Tight SemiBold"/>
              <a:ea typeface="Inter Tight SemiBold"/>
              <a:cs typeface="Inter Tight SemiBold"/>
              <a:sym typeface="Inter Tight SemiBold"/>
            </a:endParaRPr>
          </a:p>
        </p:txBody>
      </p:sp>
      <p:sp>
        <p:nvSpPr>
          <p:cNvPr id="384" name="Google Shape;384;p53"/>
          <p:cNvSpPr txBox="1"/>
          <p:nvPr/>
        </p:nvSpPr>
        <p:spPr>
          <a:xfrm>
            <a:off x="365450" y="3711504"/>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9</a:t>
            </a:r>
            <a:endParaRPr sz="1700">
              <a:solidFill>
                <a:schemeClr val="dk2"/>
              </a:solidFill>
              <a:latin typeface="Inter Tight SemiBold"/>
              <a:ea typeface="Inter Tight SemiBold"/>
              <a:cs typeface="Inter Tight SemiBold"/>
              <a:sym typeface="Inter Tight SemiBold"/>
            </a:endParaRPr>
          </a:p>
        </p:txBody>
      </p:sp>
      <p:sp>
        <p:nvSpPr>
          <p:cNvPr id="385" name="Google Shape;385;p53"/>
          <p:cNvSpPr txBox="1"/>
          <p:nvPr/>
        </p:nvSpPr>
        <p:spPr>
          <a:xfrm>
            <a:off x="365450" y="4165821"/>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10</a:t>
            </a:r>
            <a:endParaRPr sz="1700">
              <a:solidFill>
                <a:schemeClr val="dk2"/>
              </a:solidFill>
              <a:latin typeface="Inter Tight SemiBold"/>
              <a:ea typeface="Inter Tight SemiBold"/>
              <a:cs typeface="Inter Tight SemiBold"/>
              <a:sym typeface="Inter Tight SemiBold"/>
            </a:endParaRPr>
          </a:p>
        </p:txBody>
      </p:sp>
      <p:sp>
        <p:nvSpPr>
          <p:cNvPr id="386" name="Google Shape;386;p53"/>
          <p:cNvSpPr txBox="1"/>
          <p:nvPr/>
        </p:nvSpPr>
        <p:spPr>
          <a:xfrm>
            <a:off x="4620375" y="2348550"/>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11</a:t>
            </a:r>
            <a:endParaRPr sz="1700">
              <a:solidFill>
                <a:schemeClr val="dk2"/>
              </a:solidFill>
              <a:latin typeface="Inter Tight SemiBold"/>
              <a:ea typeface="Inter Tight SemiBold"/>
              <a:cs typeface="Inter Tight SemiBold"/>
              <a:sym typeface="Inter Tight SemiBold"/>
            </a:endParaRPr>
          </a:p>
        </p:txBody>
      </p:sp>
      <p:sp>
        <p:nvSpPr>
          <p:cNvPr id="387" name="Google Shape;387;p53"/>
          <p:cNvSpPr txBox="1"/>
          <p:nvPr/>
        </p:nvSpPr>
        <p:spPr>
          <a:xfrm>
            <a:off x="4620375" y="280286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13</a:t>
            </a:r>
            <a:endParaRPr sz="1700">
              <a:solidFill>
                <a:schemeClr val="dk2"/>
              </a:solidFill>
              <a:latin typeface="Inter Tight SemiBold"/>
              <a:ea typeface="Inter Tight SemiBold"/>
              <a:cs typeface="Inter Tight SemiBold"/>
              <a:sym typeface="Inter Tight SemiBold"/>
            </a:endParaRPr>
          </a:p>
        </p:txBody>
      </p:sp>
      <p:sp>
        <p:nvSpPr>
          <p:cNvPr id="388" name="Google Shape;388;p53"/>
          <p:cNvSpPr txBox="1"/>
          <p:nvPr/>
        </p:nvSpPr>
        <p:spPr>
          <a:xfrm>
            <a:off x="4620375" y="3257186"/>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14</a:t>
            </a:r>
            <a:endParaRPr sz="1700">
              <a:solidFill>
                <a:schemeClr val="dk2"/>
              </a:solidFill>
              <a:latin typeface="Inter Tight SemiBold"/>
              <a:ea typeface="Inter Tight SemiBold"/>
              <a:cs typeface="Inter Tight SemiBold"/>
              <a:sym typeface="Inter Tight SemiBold"/>
            </a:endParaRPr>
          </a:p>
        </p:txBody>
      </p:sp>
      <p:sp>
        <p:nvSpPr>
          <p:cNvPr id="389" name="Google Shape;389;p53"/>
          <p:cNvSpPr txBox="1"/>
          <p:nvPr/>
        </p:nvSpPr>
        <p:spPr>
          <a:xfrm>
            <a:off x="4620375" y="4165821"/>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16</a:t>
            </a:r>
            <a:endParaRPr sz="1700">
              <a:solidFill>
                <a:schemeClr val="dk2"/>
              </a:solidFill>
              <a:latin typeface="Inter Tight SemiBold"/>
              <a:ea typeface="Inter Tight SemiBold"/>
              <a:cs typeface="Inter Tight SemiBold"/>
              <a:sym typeface="Inter Tight SemiBold"/>
            </a:endParaRPr>
          </a:p>
        </p:txBody>
      </p:sp>
      <p:sp>
        <p:nvSpPr>
          <p:cNvPr id="390" name="Google Shape;390;p53"/>
          <p:cNvSpPr txBox="1"/>
          <p:nvPr/>
        </p:nvSpPr>
        <p:spPr>
          <a:xfrm>
            <a:off x="4620375" y="3711504"/>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Inter Tight SemiBold"/>
                <a:ea typeface="Inter Tight SemiBold"/>
                <a:cs typeface="Inter Tight SemiBold"/>
                <a:sym typeface="Inter Tight SemiBold"/>
              </a:rPr>
              <a:t>15</a:t>
            </a:r>
            <a:endParaRPr sz="1700">
              <a:solidFill>
                <a:schemeClr val="dk2"/>
              </a:solidFill>
              <a:latin typeface="Inter Tight SemiBold"/>
              <a:ea typeface="Inter Tight SemiBold"/>
              <a:cs typeface="Inter Tight SemiBold"/>
              <a:sym typeface="Inter Tigh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71"/>
          <p:cNvPicPr preferRelativeResize="0"/>
          <p:nvPr/>
        </p:nvPicPr>
        <p:blipFill>
          <a:blip r:embed="rId3">
            <a:alphaModFix/>
          </a:blip>
          <a:stretch>
            <a:fillRect/>
          </a:stretch>
        </p:blipFill>
        <p:spPr>
          <a:xfrm>
            <a:off x="326400" y="206775"/>
            <a:ext cx="8602133"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2"/>
          <p:cNvSpPr txBox="1"/>
          <p:nvPr/>
        </p:nvSpPr>
        <p:spPr>
          <a:xfrm>
            <a:off x="437175" y="210950"/>
            <a:ext cx="16746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6:- </a:t>
            </a:r>
            <a:endParaRPr sz="1700">
              <a:solidFill>
                <a:schemeClr val="dk1"/>
              </a:solidFill>
              <a:latin typeface="Inter Tight"/>
              <a:ea typeface="Inter Tight"/>
              <a:cs typeface="Inter Tight"/>
              <a:sym typeface="Inter Tight"/>
            </a:endParaRPr>
          </a:p>
        </p:txBody>
      </p:sp>
      <p:sp>
        <p:nvSpPr>
          <p:cNvPr id="543" name="Google Shape;543;p72"/>
          <p:cNvSpPr txBox="1"/>
          <p:nvPr/>
        </p:nvSpPr>
        <p:spPr>
          <a:xfrm>
            <a:off x="1078725" y="917775"/>
            <a:ext cx="7209600" cy="9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Convert date to year-month format:-Ensure the date column is in the correct format for extracting year and month</a:t>
            </a:r>
            <a:endParaRPr sz="1700">
              <a:solidFill>
                <a:schemeClr val="dk1"/>
              </a:solidFill>
              <a:latin typeface="Inter Tight"/>
              <a:ea typeface="Inter Tight"/>
              <a:cs typeface="Inter Tight"/>
              <a:sym typeface="Inter Tight"/>
            </a:endParaRPr>
          </a:p>
        </p:txBody>
      </p:sp>
      <p:sp>
        <p:nvSpPr>
          <p:cNvPr id="544" name="Google Shape;544;p72"/>
          <p:cNvSpPr txBox="1"/>
          <p:nvPr/>
        </p:nvSpPr>
        <p:spPr>
          <a:xfrm>
            <a:off x="1176600" y="2385800"/>
            <a:ext cx="6328800" cy="8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Aggregates</a:t>
            </a:r>
            <a:r>
              <a:rPr lang="en" sz="1700">
                <a:solidFill>
                  <a:schemeClr val="dk1"/>
                </a:solidFill>
                <a:latin typeface="Inter Tight"/>
                <a:ea typeface="Inter Tight"/>
                <a:cs typeface="Inter Tight"/>
                <a:sym typeface="Inter Tight"/>
              </a:rPr>
              <a:t> sales by Month and Gender:-sum of the total sales each gender on a monthly basis.</a:t>
            </a:r>
            <a:endParaRPr sz="1700">
              <a:solidFill>
                <a:schemeClr val="dk1"/>
              </a:solidFill>
              <a:latin typeface="Inter Tight"/>
              <a:ea typeface="Inter Tight"/>
              <a:cs typeface="Inter Tight"/>
              <a:sym typeface="Inter T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3"/>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4"/>
          <p:cNvSpPr txBox="1"/>
          <p:nvPr/>
        </p:nvSpPr>
        <p:spPr>
          <a:xfrm>
            <a:off x="295775" y="210950"/>
            <a:ext cx="20988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7:-</a:t>
            </a:r>
            <a:endParaRPr sz="1700">
              <a:solidFill>
                <a:schemeClr val="dk1"/>
              </a:solidFill>
              <a:latin typeface="Inter Tight"/>
              <a:ea typeface="Inter Tight"/>
              <a:cs typeface="Inter Tight"/>
              <a:sym typeface="Inter Tight"/>
            </a:endParaRPr>
          </a:p>
        </p:txBody>
      </p:sp>
      <p:sp>
        <p:nvSpPr>
          <p:cNvPr id="555" name="Google Shape;555;p74"/>
          <p:cNvSpPr txBox="1"/>
          <p:nvPr/>
        </p:nvSpPr>
        <p:spPr>
          <a:xfrm>
            <a:off x="861225" y="1080900"/>
            <a:ext cx="72531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Aggregates</a:t>
            </a:r>
            <a:r>
              <a:rPr lang="en" sz="1700">
                <a:solidFill>
                  <a:schemeClr val="dk1"/>
                </a:solidFill>
                <a:latin typeface="Inter Tight"/>
                <a:ea typeface="Inter Tight"/>
                <a:cs typeface="Inter Tight"/>
                <a:sym typeface="Inter Tight"/>
              </a:rPr>
              <a:t> sales by </a:t>
            </a:r>
            <a:r>
              <a:rPr lang="en" sz="1700">
                <a:solidFill>
                  <a:schemeClr val="dk1"/>
                </a:solidFill>
                <a:latin typeface="Inter Tight"/>
                <a:ea typeface="Inter Tight"/>
                <a:cs typeface="Inter Tight"/>
                <a:sym typeface="Inter Tight"/>
              </a:rPr>
              <a:t>Customer</a:t>
            </a:r>
            <a:r>
              <a:rPr lang="en" sz="1700">
                <a:solidFill>
                  <a:schemeClr val="dk1"/>
                </a:solidFill>
                <a:latin typeface="Inter Tight"/>
                <a:ea typeface="Inter Tight"/>
                <a:cs typeface="Inter Tight"/>
                <a:sym typeface="Inter Tight"/>
              </a:rPr>
              <a:t> type and product line:-sum of total sale for each product line for each customer type</a:t>
            </a:r>
            <a:endParaRPr sz="1700">
              <a:solidFill>
                <a:schemeClr val="dk1"/>
              </a:solidFill>
              <a:latin typeface="Inter Tight"/>
              <a:ea typeface="Inter Tight"/>
              <a:cs typeface="Inter Tight"/>
              <a:sym typeface="Inter Tight"/>
            </a:endParaRPr>
          </a:p>
        </p:txBody>
      </p:sp>
      <p:sp>
        <p:nvSpPr>
          <p:cNvPr id="556" name="Google Shape;556;p74"/>
          <p:cNvSpPr txBox="1"/>
          <p:nvPr/>
        </p:nvSpPr>
        <p:spPr>
          <a:xfrm>
            <a:off x="991725" y="2505425"/>
            <a:ext cx="66660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Determine the </a:t>
            </a:r>
            <a:r>
              <a:rPr lang="en" sz="1700">
                <a:solidFill>
                  <a:schemeClr val="dk1"/>
                </a:solidFill>
                <a:latin typeface="Inter Tight"/>
                <a:ea typeface="Inter Tight"/>
                <a:cs typeface="Inter Tight"/>
                <a:sym typeface="Inter Tight"/>
              </a:rPr>
              <a:t>preferred</a:t>
            </a:r>
            <a:r>
              <a:rPr lang="en" sz="1700">
                <a:solidFill>
                  <a:schemeClr val="dk1"/>
                </a:solidFill>
                <a:latin typeface="Inter Tight"/>
                <a:ea typeface="Inter Tight"/>
                <a:cs typeface="Inter Tight"/>
                <a:sym typeface="Inter Tight"/>
              </a:rPr>
              <a:t> product line:-identify the project with highest  total sale for each customer. </a:t>
            </a:r>
            <a:endParaRPr sz="1700">
              <a:solidFill>
                <a:schemeClr val="dk1"/>
              </a:solidFill>
              <a:latin typeface="Inter Tight"/>
              <a:ea typeface="Inter Tight"/>
              <a:cs typeface="Inter Tight"/>
              <a:sym typeface="Inter T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75"/>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6"/>
          <p:cNvSpPr txBox="1"/>
          <p:nvPr/>
        </p:nvSpPr>
        <p:spPr>
          <a:xfrm>
            <a:off x="252275" y="167475"/>
            <a:ext cx="2370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8:- </a:t>
            </a:r>
            <a:endParaRPr sz="1700">
              <a:solidFill>
                <a:schemeClr val="dk1"/>
              </a:solidFill>
              <a:latin typeface="Inter Tight"/>
              <a:ea typeface="Inter Tight"/>
              <a:cs typeface="Inter Tight"/>
              <a:sym typeface="Inter Tight"/>
            </a:endParaRPr>
          </a:p>
        </p:txBody>
      </p:sp>
      <p:sp>
        <p:nvSpPr>
          <p:cNvPr id="567" name="Google Shape;567;p76"/>
          <p:cNvSpPr txBox="1"/>
          <p:nvPr/>
        </p:nvSpPr>
        <p:spPr>
          <a:xfrm>
            <a:off x="915600" y="993900"/>
            <a:ext cx="67746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Sort transaction by customer and Date:-organize the transaction to easily compare purchase for each </a:t>
            </a:r>
            <a:r>
              <a:rPr lang="en" sz="1700">
                <a:solidFill>
                  <a:schemeClr val="dk1"/>
                </a:solidFill>
                <a:latin typeface="Inter Tight"/>
                <a:ea typeface="Inter Tight"/>
                <a:cs typeface="Inter Tight"/>
                <a:sym typeface="Inter Tight"/>
              </a:rPr>
              <a:t>customer</a:t>
            </a:r>
            <a:r>
              <a:rPr lang="en" sz="1700">
                <a:solidFill>
                  <a:schemeClr val="dk1"/>
                </a:solidFill>
                <a:latin typeface="Inter Tight"/>
                <a:ea typeface="Inter Tight"/>
                <a:cs typeface="Inter Tight"/>
                <a:sym typeface="Inter Tight"/>
              </a:rPr>
              <a:t>.</a:t>
            </a:r>
            <a:endParaRPr sz="1700">
              <a:solidFill>
                <a:schemeClr val="dk1"/>
              </a:solidFill>
              <a:latin typeface="Inter Tight"/>
              <a:ea typeface="Inter Tight"/>
              <a:cs typeface="Inter Tight"/>
              <a:sym typeface="Inter Tight"/>
            </a:endParaRPr>
          </a:p>
        </p:txBody>
      </p:sp>
      <p:sp>
        <p:nvSpPr>
          <p:cNvPr id="568" name="Google Shape;568;p76"/>
          <p:cNvSpPr txBox="1"/>
          <p:nvPr/>
        </p:nvSpPr>
        <p:spPr>
          <a:xfrm>
            <a:off x="1035225" y="2070450"/>
            <a:ext cx="61767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 time </a:t>
            </a:r>
            <a:r>
              <a:rPr lang="en" sz="1700">
                <a:solidFill>
                  <a:schemeClr val="dk1"/>
                </a:solidFill>
                <a:latin typeface="Inter Tight"/>
                <a:ea typeface="Inter Tight"/>
                <a:cs typeface="Inter Tight"/>
                <a:sym typeface="Inter Tight"/>
              </a:rPr>
              <a:t>difference</a:t>
            </a:r>
            <a:r>
              <a:rPr lang="en" sz="1700">
                <a:solidFill>
                  <a:schemeClr val="dk1"/>
                </a:solidFill>
                <a:latin typeface="Inter Tight"/>
                <a:ea typeface="Inter Tight"/>
                <a:cs typeface="Inter Tight"/>
                <a:sym typeface="Inter Tight"/>
              </a:rPr>
              <a:t> between purchase:-compute the </a:t>
            </a:r>
            <a:r>
              <a:rPr lang="en" sz="1700">
                <a:solidFill>
                  <a:schemeClr val="dk1"/>
                </a:solidFill>
                <a:latin typeface="Inter Tight"/>
                <a:ea typeface="Inter Tight"/>
                <a:cs typeface="Inter Tight"/>
                <a:sym typeface="Inter Tight"/>
              </a:rPr>
              <a:t>difference</a:t>
            </a:r>
            <a:r>
              <a:rPr lang="en" sz="1700">
                <a:solidFill>
                  <a:schemeClr val="dk1"/>
                </a:solidFill>
                <a:latin typeface="Inter Tight"/>
                <a:ea typeface="Inter Tight"/>
                <a:cs typeface="Inter Tight"/>
                <a:sym typeface="Inter Tight"/>
              </a:rPr>
              <a:t> in days between </a:t>
            </a:r>
            <a:r>
              <a:rPr lang="en" sz="1700">
                <a:solidFill>
                  <a:schemeClr val="dk1"/>
                </a:solidFill>
                <a:latin typeface="Inter Tight"/>
                <a:ea typeface="Inter Tight"/>
                <a:cs typeface="Inter Tight"/>
                <a:sym typeface="Inter Tight"/>
              </a:rPr>
              <a:t>consecutive</a:t>
            </a:r>
            <a:r>
              <a:rPr lang="en" sz="1700">
                <a:solidFill>
                  <a:schemeClr val="dk1"/>
                </a:solidFill>
                <a:latin typeface="Inter Tight"/>
                <a:ea typeface="Inter Tight"/>
                <a:cs typeface="Inter Tight"/>
                <a:sym typeface="Inter Tight"/>
              </a:rPr>
              <a:t> purchase for each </a:t>
            </a:r>
            <a:r>
              <a:rPr lang="en" sz="1700">
                <a:solidFill>
                  <a:schemeClr val="dk1"/>
                </a:solidFill>
                <a:latin typeface="Inter Tight"/>
                <a:ea typeface="Inter Tight"/>
                <a:cs typeface="Inter Tight"/>
                <a:sym typeface="Inter Tight"/>
              </a:rPr>
              <a:t>customer</a:t>
            </a:r>
            <a:endParaRPr sz="1700">
              <a:solidFill>
                <a:schemeClr val="dk1"/>
              </a:solidFill>
              <a:latin typeface="Inter Tight"/>
              <a:ea typeface="Inter Tight"/>
              <a:cs typeface="Inter Tight"/>
              <a:sym typeface="Inter Tight"/>
            </a:endParaRPr>
          </a:p>
        </p:txBody>
      </p:sp>
      <p:sp>
        <p:nvSpPr>
          <p:cNvPr id="569" name="Google Shape;569;p76"/>
          <p:cNvSpPr txBox="1"/>
          <p:nvPr/>
        </p:nvSpPr>
        <p:spPr>
          <a:xfrm>
            <a:off x="1198325" y="3451475"/>
            <a:ext cx="6122100" cy="9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Identify repeat customer :- flag customer who have purchase within time</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77"/>
          <p:cNvPicPr preferRelativeResize="0"/>
          <p:nvPr/>
        </p:nvPicPr>
        <p:blipFill>
          <a:blip r:embed="rId3">
            <a:alphaModFix/>
          </a:blip>
          <a:stretch>
            <a:fillRect/>
          </a:stretch>
        </p:blipFill>
        <p:spPr>
          <a:xfrm>
            <a:off x="270938" y="304800"/>
            <a:ext cx="8602133"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nvSpPr>
        <p:spPr>
          <a:xfrm>
            <a:off x="382775" y="297950"/>
            <a:ext cx="23487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9:- </a:t>
            </a:r>
            <a:endParaRPr sz="1700">
              <a:solidFill>
                <a:schemeClr val="dk1"/>
              </a:solidFill>
              <a:latin typeface="Inter Tight"/>
              <a:ea typeface="Inter Tight"/>
              <a:cs typeface="Inter Tight"/>
              <a:sym typeface="Inter Tight"/>
            </a:endParaRPr>
          </a:p>
        </p:txBody>
      </p:sp>
      <p:sp>
        <p:nvSpPr>
          <p:cNvPr id="580" name="Google Shape;580;p78"/>
          <p:cNvSpPr txBox="1"/>
          <p:nvPr/>
        </p:nvSpPr>
        <p:spPr>
          <a:xfrm>
            <a:off x="1078725" y="1048275"/>
            <a:ext cx="70248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Calculate total sale for each customer:-</a:t>
            </a:r>
            <a:r>
              <a:rPr lang="en" sz="1700">
                <a:solidFill>
                  <a:schemeClr val="dk1"/>
                </a:solidFill>
                <a:latin typeface="Inter Tight"/>
                <a:ea typeface="Inter Tight"/>
                <a:cs typeface="Inter Tight"/>
                <a:sym typeface="Inter Tight"/>
              </a:rPr>
              <a:t>Aggregate the total sale for each customer.</a:t>
            </a:r>
            <a:r>
              <a:rPr lang="en" sz="1700">
                <a:solidFill>
                  <a:schemeClr val="dk1"/>
                </a:solidFill>
                <a:latin typeface="Inter Tight"/>
                <a:ea typeface="Inter Tight"/>
                <a:cs typeface="Inter Tight"/>
                <a:sym typeface="Inter Tight"/>
              </a:rPr>
              <a:t> </a:t>
            </a:r>
            <a:endParaRPr sz="1700">
              <a:solidFill>
                <a:schemeClr val="dk1"/>
              </a:solidFill>
              <a:latin typeface="Inter Tight"/>
              <a:ea typeface="Inter Tight"/>
              <a:cs typeface="Inter Tight"/>
              <a:sym typeface="Inter Tight"/>
            </a:endParaRPr>
          </a:p>
        </p:txBody>
      </p:sp>
      <p:sp>
        <p:nvSpPr>
          <p:cNvPr id="581" name="Google Shape;581;p78"/>
          <p:cNvSpPr txBox="1"/>
          <p:nvPr/>
        </p:nvSpPr>
        <p:spPr>
          <a:xfrm>
            <a:off x="1187475" y="2374925"/>
            <a:ext cx="65898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Identify The top 5 </a:t>
            </a:r>
            <a:r>
              <a:rPr lang="en" sz="1700">
                <a:solidFill>
                  <a:schemeClr val="dk1"/>
                </a:solidFill>
                <a:latin typeface="Inter Tight"/>
                <a:ea typeface="Inter Tight"/>
                <a:cs typeface="Inter Tight"/>
                <a:sym typeface="Inter Tight"/>
              </a:rPr>
              <a:t>customer</a:t>
            </a:r>
            <a:r>
              <a:rPr lang="en" sz="1700">
                <a:solidFill>
                  <a:schemeClr val="dk1"/>
                </a:solidFill>
                <a:latin typeface="Inter Tight"/>
                <a:ea typeface="Inter Tight"/>
                <a:cs typeface="Inter Tight"/>
                <a:sym typeface="Inter Tight"/>
              </a:rPr>
              <a:t>:- Rank the costumer on based on their total sale and select total 5</a:t>
            </a:r>
            <a:endParaRPr sz="1700">
              <a:solidFill>
                <a:schemeClr val="dk1"/>
              </a:solidFill>
              <a:latin typeface="Inter Tight"/>
              <a:ea typeface="Inter Tight"/>
              <a:cs typeface="Inter Tight"/>
              <a:sym typeface="Inter T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9"/>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0"/>
          <p:cNvSpPr txBox="1"/>
          <p:nvPr/>
        </p:nvSpPr>
        <p:spPr>
          <a:xfrm>
            <a:off x="426275" y="352325"/>
            <a:ext cx="27186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10:-</a:t>
            </a:r>
            <a:endParaRPr sz="1700">
              <a:solidFill>
                <a:schemeClr val="dk1"/>
              </a:solidFill>
              <a:latin typeface="Inter Tight"/>
              <a:ea typeface="Inter Tight"/>
              <a:cs typeface="Inter Tight"/>
              <a:sym typeface="Inter Tight"/>
            </a:endParaRPr>
          </a:p>
        </p:txBody>
      </p:sp>
      <p:sp>
        <p:nvSpPr>
          <p:cNvPr id="592" name="Google Shape;592;p80"/>
          <p:cNvSpPr txBox="1"/>
          <p:nvPr/>
        </p:nvSpPr>
        <p:spPr>
          <a:xfrm>
            <a:off x="1198325" y="1080900"/>
            <a:ext cx="69594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Convert Date to Day of the week:- Extract the day of week from date</a:t>
            </a:r>
            <a:endParaRPr sz="1700">
              <a:solidFill>
                <a:schemeClr val="dk1"/>
              </a:solidFill>
              <a:latin typeface="Inter Tight"/>
              <a:ea typeface="Inter Tight"/>
              <a:cs typeface="Inter Tight"/>
              <a:sym typeface="Inter Tight"/>
            </a:endParaRPr>
          </a:p>
        </p:txBody>
      </p:sp>
      <p:sp>
        <p:nvSpPr>
          <p:cNvPr id="593" name="Google Shape;593;p80"/>
          <p:cNvSpPr txBox="1"/>
          <p:nvPr/>
        </p:nvSpPr>
        <p:spPr>
          <a:xfrm>
            <a:off x="1317950" y="2146575"/>
            <a:ext cx="63507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Aggregate sales by day of week:-sum of total sale of week</a:t>
            </a:r>
            <a:endParaRPr sz="1700">
              <a:solidFill>
                <a:schemeClr val="dk1"/>
              </a:solidFill>
              <a:latin typeface="Inter Tight"/>
              <a:ea typeface="Inter Tight"/>
              <a:cs typeface="Inter Tight"/>
              <a:sym typeface="Inter Tight"/>
            </a:endParaRPr>
          </a:p>
        </p:txBody>
      </p:sp>
      <p:sp>
        <p:nvSpPr>
          <p:cNvPr id="594" name="Google Shape;594;p80"/>
          <p:cNvSpPr txBox="1"/>
          <p:nvPr/>
        </p:nvSpPr>
        <p:spPr>
          <a:xfrm>
            <a:off x="1339700" y="3386225"/>
            <a:ext cx="6252600" cy="8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Determine the day with highest salary:-identify the day with the </a:t>
            </a:r>
            <a:r>
              <a:rPr lang="en" sz="1700">
                <a:solidFill>
                  <a:schemeClr val="dk1"/>
                </a:solidFill>
                <a:latin typeface="Inter Tight"/>
                <a:ea typeface="Inter Tight"/>
                <a:cs typeface="Inter Tight"/>
                <a:sym typeface="Inter Tight"/>
              </a:rPr>
              <a:t>total</a:t>
            </a:r>
            <a:r>
              <a:rPr lang="en" sz="1700">
                <a:solidFill>
                  <a:schemeClr val="dk1"/>
                </a:solidFill>
                <a:latin typeface="Inter Tight"/>
                <a:ea typeface="Inter Tight"/>
                <a:cs typeface="Inter Tight"/>
                <a:sym typeface="Inter Tight"/>
              </a:rPr>
              <a:t> sales.</a:t>
            </a:r>
            <a:endParaRPr sz="1700">
              <a:solidFill>
                <a:schemeClr val="dk1"/>
              </a:solidFill>
              <a:latin typeface="Inter Tight"/>
              <a:ea typeface="Inter Tight"/>
              <a:cs typeface="Inter Tight"/>
              <a:sym typeface="Inter T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5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a:t>
            </a:r>
            <a:r>
              <a:rPr lang="en"/>
              <a:t>Description</a:t>
            </a:r>
            <a:r>
              <a:rPr lang="en"/>
              <a:t> </a:t>
            </a:r>
            <a:endParaRPr/>
          </a:p>
        </p:txBody>
      </p:sp>
      <p:sp>
        <p:nvSpPr>
          <p:cNvPr id="397" name="Google Shape;397;p54"/>
          <p:cNvSpPr txBox="1"/>
          <p:nvPr>
            <p:ph idx="1" type="body"/>
          </p:nvPr>
        </p:nvSpPr>
        <p:spPr>
          <a:xfrm>
            <a:off x="5204625" y="2291390"/>
            <a:ext cx="3662100" cy="3063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b="1" lang="en"/>
              <a:t>Business Problem:</a:t>
            </a:r>
            <a:r>
              <a:rPr lang="en"/>
              <a:t> Walmart wants to optimize its sales strategies by analyzing historical transaction data across branches, customer types, payment methods, and product lines. To achieve this, advanced MySQL queries will be employed to answer challenging business questions related to sales performance, customer segmentation, and product trends.</a:t>
            </a:r>
            <a:endParaRPr/>
          </a:p>
        </p:txBody>
      </p:sp>
      <p:sp>
        <p:nvSpPr>
          <p:cNvPr id="398" name="Google Shape;398;p5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Next Lesson</a:t>
            </a:r>
            <a:endParaRPr/>
          </a:p>
        </p:txBody>
      </p:sp>
      <p:sp>
        <p:nvSpPr>
          <p:cNvPr id="399" name="Google Shape;399;p5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project</a:t>
            </a:r>
            <a:endParaRPr/>
          </a:p>
        </p:txBody>
      </p:sp>
      <p:sp>
        <p:nvSpPr>
          <p:cNvPr id="400" name="Google Shape;400;p54"/>
          <p:cNvSpPr/>
          <p:nvPr/>
        </p:nvSpPr>
        <p:spPr>
          <a:xfrm flipH="1" rot="5098785">
            <a:off x="3581226" y="623362"/>
            <a:ext cx="589662" cy="590559"/>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pic>
        <p:nvPicPr>
          <p:cNvPr id="401" name="Google Shape;401;p54"/>
          <p:cNvPicPr preferRelativeResize="0"/>
          <p:nvPr/>
        </p:nvPicPr>
        <p:blipFill>
          <a:blip r:embed="rId3">
            <a:alphaModFix/>
          </a:blip>
          <a:stretch>
            <a:fillRect/>
          </a:stretch>
        </p:blipFill>
        <p:spPr>
          <a:xfrm>
            <a:off x="333925" y="841675"/>
            <a:ext cx="3517725" cy="3873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81"/>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2"/>
          <p:cNvSpPr txBox="1"/>
          <p:nvPr/>
        </p:nvSpPr>
        <p:spPr>
          <a:xfrm>
            <a:off x="382775" y="645925"/>
            <a:ext cx="74379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Inter Tight"/>
                <a:ea typeface="Inter Tight"/>
                <a:cs typeface="Inter Tight"/>
                <a:sym typeface="Inter Tight"/>
              </a:rPr>
              <a:t>Video description link:-</a:t>
            </a:r>
            <a:endParaRPr sz="2500">
              <a:solidFill>
                <a:schemeClr val="dk1"/>
              </a:solidFill>
              <a:latin typeface="Inter Tight"/>
              <a:ea typeface="Inter Tight"/>
              <a:cs typeface="Inter Tight"/>
              <a:sym typeface="Inter Tight"/>
            </a:endParaRPr>
          </a:p>
        </p:txBody>
      </p:sp>
      <p:sp>
        <p:nvSpPr>
          <p:cNvPr id="605" name="Google Shape;605;p82"/>
          <p:cNvSpPr txBox="1"/>
          <p:nvPr/>
        </p:nvSpPr>
        <p:spPr>
          <a:xfrm>
            <a:off x="600250" y="1537625"/>
            <a:ext cx="7829400" cy="29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u="sng">
                <a:solidFill>
                  <a:schemeClr val="hlink"/>
                </a:solidFill>
                <a:latin typeface="Inter Tight"/>
                <a:ea typeface="Inter Tight"/>
                <a:cs typeface="Inter Tight"/>
                <a:sym typeface="Inter Tight"/>
                <a:hlinkClick r:id="rId3"/>
              </a:rPr>
              <a:t>here is video discription  of above project</a:t>
            </a:r>
            <a:endParaRPr sz="1700">
              <a:solidFill>
                <a:schemeClr val="dk1"/>
              </a:solidFill>
              <a:latin typeface="Inter Tight"/>
              <a:ea typeface="Inter Tight"/>
              <a:cs typeface="Inter Tight"/>
              <a:sym typeface="Inter T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descr="Onion epidermis with large cells under microscope." id="610" name="Google Shape;610;p83"/>
          <p:cNvPicPr preferRelativeResize="0"/>
          <p:nvPr>
            <p:ph idx="2" type="pic"/>
          </p:nvPr>
        </p:nvPicPr>
        <p:blipFill rotWithShape="1">
          <a:blip r:embed="rId3">
            <a:alphaModFix/>
          </a:blip>
          <a:srcRect b="0" l="25391" r="25391" t="0"/>
          <a:stretch/>
        </p:blipFill>
        <p:spPr>
          <a:xfrm rot="-300067">
            <a:off x="550589" y="883785"/>
            <a:ext cx="3630622" cy="3658027"/>
          </a:xfrm>
          <a:prstGeom prst="snip1Rect">
            <a:avLst>
              <a:gd fmla="val 16667" name="adj"/>
            </a:avLst>
          </a:prstGeom>
        </p:spPr>
      </p:pic>
      <p:sp>
        <p:nvSpPr>
          <p:cNvPr id="611" name="Google Shape;611;p83"/>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83"/>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Lesson</a:t>
            </a:r>
            <a:endParaRPr/>
          </a:p>
        </p:txBody>
      </p:sp>
      <p:sp>
        <p:nvSpPr>
          <p:cNvPr id="613" name="Google Shape;613;p83"/>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Lorem ipsum dolor sit amet, consectetur adipiscing elit, sed do eiusmod tempor incididunt ut labore et dolore magna aliqua. Ut enim ad minim veniam.</a:t>
            </a:r>
            <a:endParaRPr/>
          </a:p>
        </p:txBody>
      </p:sp>
      <p:sp>
        <p:nvSpPr>
          <p:cNvPr id="614" name="Google Shape;614;p8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Next Lesson</a:t>
            </a:r>
            <a:endParaRPr/>
          </a:p>
        </p:txBody>
      </p:sp>
      <p:sp>
        <p:nvSpPr>
          <p:cNvPr id="615" name="Google Shape;615;p8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DNA</a:t>
            </a:r>
            <a:endParaRPr/>
          </a:p>
        </p:txBody>
      </p:sp>
      <p:sp>
        <p:nvSpPr>
          <p:cNvPr id="616" name="Google Shape;616;p83"/>
          <p:cNvSpPr/>
          <p:nvPr/>
        </p:nvSpPr>
        <p:spPr>
          <a:xfrm flipH="1" rot="5102414">
            <a:off x="3442281" y="762422"/>
            <a:ext cx="596835" cy="59803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walmart Dataset</a:t>
            </a:r>
            <a:endParaRPr/>
          </a:p>
        </p:txBody>
      </p:sp>
      <p:sp>
        <p:nvSpPr>
          <p:cNvPr id="407" name="Google Shape;407;p55"/>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Here is data of walmart and we have to analyze some </a:t>
            </a:r>
            <a:r>
              <a:rPr lang="en"/>
              <a:t>constraints</a:t>
            </a:r>
            <a:r>
              <a:rPr lang="en"/>
              <a:t> of </a:t>
            </a:r>
            <a:r>
              <a:rPr lang="en"/>
              <a:t>their</a:t>
            </a:r>
            <a:r>
              <a:rPr lang="en"/>
              <a:t> to complete </a:t>
            </a:r>
            <a:r>
              <a:rPr lang="en"/>
              <a:t>their</a:t>
            </a:r>
            <a:r>
              <a:rPr lang="en"/>
              <a:t> business </a:t>
            </a:r>
            <a:r>
              <a:rPr lang="en"/>
              <a:t>fulfillment</a:t>
            </a:r>
            <a:r>
              <a:rPr lang="en"/>
              <a:t>. </a:t>
            </a:r>
            <a:endParaRPr/>
          </a:p>
        </p:txBody>
      </p:sp>
      <p:sp>
        <p:nvSpPr>
          <p:cNvPr id="408" name="Google Shape;408;p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55"/>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Dataset</a:t>
            </a:r>
            <a:endParaRPr/>
          </a:p>
        </p:txBody>
      </p:sp>
      <p:sp>
        <p:nvSpPr>
          <p:cNvPr id="410" name="Google Shape;410;p55"/>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project</a:t>
            </a:r>
            <a:endParaRPr/>
          </a:p>
        </p:txBody>
      </p:sp>
      <p:sp>
        <p:nvSpPr>
          <p:cNvPr id="411" name="Google Shape;411;p55"/>
          <p:cNvSpPr/>
          <p:nvPr/>
        </p:nvSpPr>
        <p:spPr>
          <a:xfrm flipH="1" rot="5400000">
            <a:off x="8026525" y="17003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pic>
        <p:nvPicPr>
          <p:cNvPr id="412" name="Google Shape;412;p55"/>
          <p:cNvPicPr preferRelativeResize="0"/>
          <p:nvPr/>
        </p:nvPicPr>
        <p:blipFill>
          <a:blip r:embed="rId3">
            <a:alphaModFix/>
          </a:blip>
          <a:stretch>
            <a:fillRect/>
          </a:stretch>
        </p:blipFill>
        <p:spPr>
          <a:xfrm>
            <a:off x="489500" y="2037825"/>
            <a:ext cx="7907576" cy="2859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6"/>
          <p:cNvSpPr/>
          <p:nvPr/>
        </p:nvSpPr>
        <p:spPr>
          <a:xfrm>
            <a:off x="3108050" y="37736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18" name="Google Shape;418;p56"/>
          <p:cNvSpPr/>
          <p:nvPr/>
        </p:nvSpPr>
        <p:spPr>
          <a:xfrm>
            <a:off x="4319875" y="309680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19" name="Google Shape;419;p56"/>
          <p:cNvSpPr/>
          <p:nvPr/>
        </p:nvSpPr>
        <p:spPr>
          <a:xfrm>
            <a:off x="5050700" y="3564650"/>
            <a:ext cx="507300" cy="507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20" name="Google Shape;420;p5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The Structure of DNA?</a:t>
            </a:r>
            <a:endParaRPr/>
          </a:p>
        </p:txBody>
      </p:sp>
      <p:sp>
        <p:nvSpPr>
          <p:cNvPr id="421" name="Google Shape;421;p5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Introduction to DNA</a:t>
            </a:r>
            <a:endParaRPr/>
          </a:p>
        </p:txBody>
      </p:sp>
      <p:cxnSp>
        <p:nvCxnSpPr>
          <p:cNvPr id="422" name="Google Shape;422;p56"/>
          <p:cNvCxnSpPr/>
          <p:nvPr/>
        </p:nvCxnSpPr>
        <p:spPr>
          <a:xfrm rot="10800000">
            <a:off x="1598400" y="1556175"/>
            <a:ext cx="1768500" cy="2330700"/>
          </a:xfrm>
          <a:prstGeom prst="straightConnector1">
            <a:avLst/>
          </a:prstGeom>
          <a:noFill/>
          <a:ln cap="flat" cmpd="sng" w="28575">
            <a:solidFill>
              <a:schemeClr val="dk1"/>
            </a:solidFill>
            <a:prstDash val="solid"/>
            <a:round/>
            <a:headEnd len="med" w="med" type="none"/>
            <a:tailEnd len="med" w="med" type="none"/>
          </a:ln>
        </p:spPr>
      </p:cxnSp>
      <p:sp>
        <p:nvSpPr>
          <p:cNvPr id="423" name="Google Shape;423;p5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4" name="Google Shape;424;p56"/>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is SQL?</a:t>
            </a:r>
            <a:endParaRPr/>
          </a:p>
        </p:txBody>
      </p:sp>
      <p:sp>
        <p:nvSpPr>
          <p:cNvPr id="425" name="Google Shape;425;p56"/>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Explain</a:t>
            </a:r>
            <a:endParaRPr/>
          </a:p>
        </p:txBody>
      </p:sp>
      <p:sp>
        <p:nvSpPr>
          <p:cNvPr id="426" name="Google Shape;426;p56"/>
          <p:cNvSpPr txBox="1"/>
          <p:nvPr>
            <p:ph idx="2" type="body"/>
          </p:nvPr>
        </p:nvSpPr>
        <p:spPr>
          <a:xfrm>
            <a:off x="437000" y="1460325"/>
            <a:ext cx="2632800" cy="4926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SQL simple abbreviation for </a:t>
            </a:r>
            <a:r>
              <a:rPr lang="en"/>
              <a:t>Structure</a:t>
            </a:r>
            <a:r>
              <a:rPr lang="en"/>
              <a:t> </a:t>
            </a:r>
            <a:r>
              <a:rPr lang="en"/>
              <a:t>Query language which helpful to data insights.</a:t>
            </a:r>
            <a:r>
              <a:rPr lang="en"/>
              <a:t> </a:t>
            </a:r>
            <a:endParaRPr/>
          </a:p>
        </p:txBody>
      </p:sp>
      <p:sp>
        <p:nvSpPr>
          <p:cNvPr id="427" name="Google Shape;427;p56"/>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pic>
        <p:nvPicPr>
          <p:cNvPr id="428" name="Google Shape;428;p56"/>
          <p:cNvPicPr preferRelativeResize="0"/>
          <p:nvPr/>
        </p:nvPicPr>
        <p:blipFill>
          <a:blip r:embed="rId3">
            <a:alphaModFix/>
          </a:blip>
          <a:stretch>
            <a:fillRect/>
          </a:stretch>
        </p:blipFill>
        <p:spPr>
          <a:xfrm>
            <a:off x="208775" y="2147825"/>
            <a:ext cx="8721123" cy="322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7"/>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Tasks?</a:t>
            </a:r>
            <a:endParaRPr/>
          </a:p>
        </p:txBody>
      </p:sp>
      <p:sp>
        <p:nvSpPr>
          <p:cNvPr id="435" name="Google Shape;435;p57"/>
          <p:cNvSpPr txBox="1"/>
          <p:nvPr>
            <p:ph idx="1" type="body"/>
          </p:nvPr>
        </p:nvSpPr>
        <p:spPr>
          <a:xfrm>
            <a:off x="2479675" y="2291377"/>
            <a:ext cx="4184700" cy="1493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There are some tasks which have some </a:t>
            </a:r>
            <a:r>
              <a:rPr lang="en"/>
              <a:t>constraints related to business intelligence with related to walmart market strategy related with their customer and </a:t>
            </a:r>
            <a:r>
              <a:rPr lang="en"/>
              <a:t> increase their profit.</a:t>
            </a:r>
            <a:endParaRPr/>
          </a:p>
        </p:txBody>
      </p:sp>
      <p:sp>
        <p:nvSpPr>
          <p:cNvPr id="436" name="Google Shape;436;p5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are Tasks?</a:t>
            </a:r>
            <a:endParaRPr/>
          </a:p>
        </p:txBody>
      </p:sp>
      <p:sp>
        <p:nvSpPr>
          <p:cNvPr id="437" name="Google Shape;437;p5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Introduction to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8"/>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The task</a:t>
            </a:r>
            <a:endParaRPr/>
          </a:p>
        </p:txBody>
      </p:sp>
      <p:sp>
        <p:nvSpPr>
          <p:cNvPr id="443" name="Google Shape;443;p58"/>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project</a:t>
            </a:r>
            <a:endParaRPr/>
          </a:p>
        </p:txBody>
      </p:sp>
      <p:sp>
        <p:nvSpPr>
          <p:cNvPr id="444" name="Google Shape;444;p5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58"/>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What are the Tasks:-</a:t>
            </a:r>
            <a:endParaRPr/>
          </a:p>
        </p:txBody>
      </p:sp>
      <p:sp>
        <p:nvSpPr>
          <p:cNvPr id="446" name="Google Shape;446;p58"/>
          <p:cNvSpPr txBox="1"/>
          <p:nvPr/>
        </p:nvSpPr>
        <p:spPr>
          <a:xfrm>
            <a:off x="491525" y="1167900"/>
            <a:ext cx="8384100" cy="397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1: Identifying the Top Branch by Sales Growth Rate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wants to identify which branch has exhibited the highest sales growth over time. Analyze the total sales for each branch and compare the growth rate across months to find the top performer.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2: Finding the Most Profitable Product Line for Each Branch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needs to determine which product line contributes the highest profit to each branch.The profit margin should be calculated based on the difference between the gross income and cost of goods sold.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3: Analyzing Customer Segmentation Based on Spending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wants to segment customers based on their average spending behavior. Classify customers into three tiers: High, Medium, and Low spenders based on their total purchase amounts. </a:t>
            </a:r>
            <a:endParaRPr sz="1700">
              <a:solidFill>
                <a:schemeClr val="dk1"/>
              </a:solidFill>
              <a:latin typeface="Inter Tight"/>
              <a:ea typeface="Inter Tight"/>
              <a:cs typeface="Inter Tight"/>
              <a:sym typeface="Inter T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The Structure of DNA?</a:t>
            </a:r>
            <a:endParaRPr/>
          </a:p>
        </p:txBody>
      </p:sp>
      <p:sp>
        <p:nvSpPr>
          <p:cNvPr id="452" name="Google Shape;452;p59"/>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Introduction to DNA</a:t>
            </a:r>
            <a:endParaRPr/>
          </a:p>
        </p:txBody>
      </p:sp>
      <p:sp>
        <p:nvSpPr>
          <p:cNvPr id="453" name="Google Shape;453;p5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59"/>
          <p:cNvSpPr txBox="1"/>
          <p:nvPr/>
        </p:nvSpPr>
        <p:spPr>
          <a:xfrm>
            <a:off x="306650" y="558925"/>
            <a:ext cx="8438400" cy="45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4: Detecting Anomalies in Sales Transactions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suspects that some transactions have unusually high or low sales compared to the average for the product line. Identify these anomalies.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5: Most Popular Payment Method by City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needs to determine the most popular payment method in each city to tailor marketing strategies.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6: Monthly Sales Distribution by Gender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wants to understand the sales distribution between male and female customers on a monthly basis.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7: Best Product Line by Customer Type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wants to know which product lines are preferred by different customer types(Member vs. Normal).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Where does DNA Live?</a:t>
            </a:r>
            <a:endParaRPr/>
          </a:p>
        </p:txBody>
      </p:sp>
      <p:sp>
        <p:nvSpPr>
          <p:cNvPr id="460" name="Google Shape;460;p6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t>Introduction to DNA</a:t>
            </a:r>
            <a:endParaRPr/>
          </a:p>
        </p:txBody>
      </p:sp>
      <p:sp>
        <p:nvSpPr>
          <p:cNvPr id="461" name="Google Shape;461;p6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60"/>
          <p:cNvSpPr txBox="1"/>
          <p:nvPr/>
        </p:nvSpPr>
        <p:spPr>
          <a:xfrm>
            <a:off x="230525" y="558925"/>
            <a:ext cx="8578800" cy="45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8: Identifying Repeat Customers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needs to identify customers who made repeat purchases within a specific time frame (e.g., within 30 days).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Task 9: Finding Top 5 Customers by Sales Volume (6 Marks)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Walmart wants to reward its top 5 customers who have generated the most sales Revenue.</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sz="1700">
              <a:solidFill>
                <a:schemeClr val="dk1"/>
              </a:solidFill>
              <a:latin typeface="Inter Tight"/>
              <a:ea typeface="Inter Tight"/>
              <a:cs typeface="Inter Tight"/>
              <a:sym typeface="Inter Tight"/>
            </a:endParaRPr>
          </a:p>
          <a:p>
            <a:pPr indent="0" lvl="0" marL="0" rtl="0" algn="l">
              <a:spcBef>
                <a:spcPts val="0"/>
              </a:spcBef>
              <a:spcAft>
                <a:spcPts val="0"/>
              </a:spcAft>
              <a:buNone/>
            </a:pPr>
            <a:r>
              <a:rPr lang="en" sz="1700">
                <a:solidFill>
                  <a:schemeClr val="dk1"/>
                </a:solidFill>
                <a:latin typeface="Inter Tight"/>
                <a:ea typeface="Inter Tight"/>
                <a:cs typeface="Inter Tight"/>
                <a:sym typeface="Inter Tight"/>
              </a:rPr>
              <a:t> Task 10: Analyzing Sales Trends by Day of the Week (6 Marks) Walmart wants to analyze the sales patterns to determine which day of the week brings the highest sales. </a:t>
            </a:r>
            <a:endParaRPr sz="1700">
              <a:solidFill>
                <a:schemeClr val="dk1"/>
              </a:solidFill>
              <a:latin typeface="Inter Tight"/>
              <a:ea typeface="Inter Tight"/>
              <a:cs typeface="Inter Tight"/>
              <a:sym typeface="Inter Tight"/>
            </a:endParaRPr>
          </a:p>
        </p:txBody>
      </p:sp>
    </p:spTree>
  </p:cSld>
  <p:clrMapOvr>
    <a:masterClrMapping/>
  </p:clrMapOvr>
</p:sld>
</file>

<file path=ppt/theme/theme1.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